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5143500" cy="9144000"/>
  <p:embeddedFontLst>
    <p:embeddedFont>
      <p:font typeface="Georgia" panose="02040502050405020303" pitchFamily="18" charset="0"/>
      <p:regular r:id="rId14"/>
      <p:bold r:id="rId15"/>
      <p:italic r:id="rId16"/>
      <p:boldItalic r:id="rId17"/>
    </p:embeddedFont>
    <p:embeddedFont>
      <p:font typeface="Inter" panose="020B060402020202020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8" d="100"/>
          <a:sy n="118" d="100"/>
        </p:scale>
        <p:origin x="44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" name="Google Shape;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" name="Google Shape;2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Opening problem frame. Let the client sit with this. The 'There is a better one.' line is the pivot — pause here before advancing.</a:t>
            </a:r>
            <a:endParaRPr/>
          </a:p>
        </p:txBody>
      </p:sp>
      <p:sp>
        <p:nvSpPr>
          <p:cNvPr id="25" name="Google Shape;25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" name="Google Shape;4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slide establishes why terpenes — not category — are the right signal. Keep it brief; clients familiar with cannabis will nod here. The list on the right makes it concrete without going deep.</a:t>
            </a:r>
            <a:endParaRPr/>
          </a:p>
        </p:txBody>
      </p:sp>
      <p:sp>
        <p:nvSpPr>
          <p:cNvPr id="43" name="Google Shape;43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is the framework reveal. Three clusters only — nothing below this level is shared. The sub-cluster and terpene detail is what a client receives. Pause and let them read the cards.</a:t>
            </a:r>
            <a:endParaRPr/>
          </a:p>
        </p:txBody>
      </p:sp>
      <p:sp>
        <p:nvSpPr>
          <p:cNvPr id="69" name="Google Shape;69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slide answers "what do I get." Keep it concrete. If the client asks about the map visual, explain it is part of the deliverable — not something shown in advance.</a:t>
            </a:r>
            <a:endParaRPr/>
          </a:p>
        </p:txBody>
      </p:sp>
      <p:sp>
        <p:nvSpPr>
          <p:cNvPr id="92" name="Google Shape;92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question-change framing is the heart of this slide. The LP is anonymised. Do not refer to methodology or data sources — the outcome is the story. If pressed on who the client was, "a leading Canadian LP" is the answer.</a:t>
            </a:r>
            <a:endParaRPr/>
          </a:p>
        </p:txBody>
      </p:sp>
      <p:sp>
        <p:nvSpPr>
          <p:cNvPr id="155" name="Google Shape;155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slide pre-empts the "can't we just do this ourselves?" objection. The gold bar on the third point signals where the real value claim sits. Let the client read it.</a:t>
            </a:r>
            <a:endParaRPr/>
          </a:p>
        </p:txBody>
      </p:sp>
      <p:sp>
        <p:nvSpPr>
          <p:cNvPr id="174" name="Google Shape;174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2" name="Google Shape;19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Do not anchor on price here — this slide is about scope and sequence. The audit is the entry point; the retainer is the natural continuation. Most clients will ask about pricing: take it offline and scope it to their portfolio size.</a:t>
            </a:r>
            <a:endParaRPr/>
          </a:p>
        </p:txBody>
      </p:sp>
      <p:sp>
        <p:nvSpPr>
          <p:cNvPr id="193" name="Google Shape;193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slide is the LP-specific mirror of the case study. Read the questions aloud if the room is quiet — the contrast lands better spoken. This is the last slide before the close.</a:t>
            </a:r>
            <a:endParaRPr/>
          </a:p>
        </p:txBody>
      </p:sp>
      <p:sp>
        <p:nvSpPr>
          <p:cNvPr id="229" name="Google Shape;229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Close slide. The ask is a follow-up conversation, not a decision. If the client is engaged, offer to scope the audit to their specific portfolio size before the meeting ends.</a:t>
            </a:r>
            <a:endParaRPr/>
          </a:p>
        </p:txBody>
      </p:sp>
      <p:sp>
        <p:nvSpPr>
          <p:cNvPr id="250" name="Google Shape;250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A2E1A"/>
          </a:solidFill>
          <a:ln w="12700" cap="flat" cmpd="sng">
            <a:solidFill>
              <a:srgbClr val="1A2E1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/>
          <p:nvPr/>
        </p:nvSpPr>
        <p:spPr>
          <a:xfrm>
            <a:off x="0" y="0"/>
            <a:ext cx="54864" cy="5143500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3"/>
          <p:cNvSpPr txBox="1"/>
          <p:nvPr/>
        </p:nvSpPr>
        <p:spPr>
          <a:xfrm>
            <a:off x="640080" y="1280160"/>
            <a:ext cx="548640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4400"/>
              <a:buFont typeface="Georgia"/>
              <a:buNone/>
            </a:pPr>
            <a:r>
              <a:rPr lang="en-CA" sz="4400" b="0" i="0" u="none" strike="noStrike" cap="none" dirty="0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Terpene Compass</a:t>
            </a:r>
            <a:endParaRPr sz="4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4400"/>
              <a:buFont typeface="Georgia"/>
              <a:buNone/>
            </a:pPr>
            <a:r>
              <a:rPr lang="en-US" sz="4400" b="0" i="0" u="none" strike="noStrike" cap="none" dirty="0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Intelligence</a:t>
            </a:r>
            <a:endParaRPr sz="4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3"/>
          <p:cNvSpPr txBox="1"/>
          <p:nvPr/>
        </p:nvSpPr>
        <p:spPr>
          <a:xfrm>
            <a:off x="640080" y="3154680"/>
            <a:ext cx="548640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600"/>
              <a:buFont typeface="Georgia"/>
              <a:buNone/>
            </a:pPr>
            <a:r>
              <a:rPr lang="en-US" sz="1600" b="0" i="0" u="none" strike="noStrike" cap="none" dirty="0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A Portfolio Intelligence Framework</a:t>
            </a: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600"/>
              <a:buFont typeface="Georgia"/>
              <a:buNone/>
            </a:pPr>
            <a:r>
              <a:rPr lang="en-US" sz="1600" b="0" i="0" u="none" strike="noStrike" cap="none" dirty="0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for Licensed Producers</a:t>
            </a: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3"/>
          <p:cNvSpPr txBox="1"/>
          <p:nvPr/>
        </p:nvSpPr>
        <p:spPr>
          <a:xfrm>
            <a:off x="640080" y="4796028"/>
            <a:ext cx="45720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900"/>
              <a:buFont typeface="Inter"/>
              <a:buNone/>
            </a:pPr>
            <a:r>
              <a:rPr lang="en-US" sz="9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Green Gage's  ·  tgage.business@gmail.com</a:t>
            </a: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/>
          <p:nvPr/>
        </p:nvSpPr>
        <p:spPr>
          <a:xfrm>
            <a:off x="640080" y="4741164"/>
            <a:ext cx="804672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THE PROBLEM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4"/>
          <p:cNvSpPr txBox="1"/>
          <p:nvPr/>
        </p:nvSpPr>
        <p:spPr>
          <a:xfrm>
            <a:off x="502920" y="658368"/>
            <a:ext cx="813816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400"/>
              <a:buFont typeface="Georgia"/>
              <a:buNone/>
            </a:pPr>
            <a:r>
              <a:rPr lang="en-US" sz="34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Your portfolio has a map problem.</a:t>
            </a:r>
            <a:endParaRPr sz="3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4"/>
          <p:cNvSpPr txBox="1"/>
          <p:nvPr/>
        </p:nvSpPr>
        <p:spPr>
          <a:xfrm>
            <a:off x="502920" y="1508760"/>
            <a:ext cx="5303520" cy="3108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700"/>
              <a:buFont typeface="Georgia"/>
              <a:buNone/>
            </a:pPr>
            <a:r>
              <a:rPr lang="en-US" sz="17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Indica. Sativa. Hybrid.</a:t>
            </a:r>
            <a:br>
              <a:rPr lang="en-US" sz="600" b="0" i="0" u="none" strike="noStrike" cap="none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br>
              <a:rPr lang="en-US" sz="600" b="0" i="0" u="none" strike="noStrike" cap="none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17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This three-category system is a botanical classification being used as a consumer experience guide. It does not reliably predict flavour, effect, or purchase behaviour.</a:t>
            </a:r>
            <a:br>
              <a:rPr lang="en-US" sz="600" b="0" i="0" u="none" strike="noStrike" cap="none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br>
              <a:rPr lang="en-US" sz="600" b="0" i="0" u="none" strike="noStrike" cap="none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17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Companies making cultivation and product decisions on that basis are navigating with the wrong map.</a:t>
            </a:r>
            <a:br>
              <a:rPr lang="en-US" sz="600" b="0" i="0" u="none" strike="noStrike" cap="none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br>
              <a:rPr lang="en-US" sz="600" b="0" i="0" u="none" strike="noStrike" cap="none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1700" b="1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There is a better one.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4"/>
          <p:cNvSpPr/>
          <p:nvPr/>
        </p:nvSpPr>
        <p:spPr>
          <a:xfrm>
            <a:off x="6492240" y="1737360"/>
            <a:ext cx="2103120" cy="566928"/>
          </a:xfrm>
          <a:prstGeom prst="rect">
            <a:avLst/>
          </a:prstGeom>
          <a:solidFill>
            <a:srgbClr val="E8E3DA"/>
          </a:solidFill>
          <a:ln w="12700" cap="flat" cmpd="sng">
            <a:solidFill>
              <a:srgbClr val="D0C9B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4"/>
          <p:cNvSpPr txBox="1"/>
          <p:nvPr/>
        </p:nvSpPr>
        <p:spPr>
          <a:xfrm>
            <a:off x="6492240" y="1737360"/>
            <a:ext cx="210312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0A898"/>
              </a:buClr>
              <a:buSzPts val="2000"/>
              <a:buFont typeface="Georgia"/>
              <a:buNone/>
            </a:pPr>
            <a:r>
              <a:rPr lang="en-US" sz="2000" b="0" i="0" u="none" strike="sngStrike" cap="none">
                <a:solidFill>
                  <a:srgbClr val="B0A898"/>
                </a:solidFill>
                <a:latin typeface="Georgia"/>
                <a:ea typeface="Georgia"/>
                <a:cs typeface="Georgia"/>
                <a:sym typeface="Georgia"/>
              </a:rPr>
              <a:t>Indica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4"/>
          <p:cNvSpPr/>
          <p:nvPr/>
        </p:nvSpPr>
        <p:spPr>
          <a:xfrm>
            <a:off x="6492240" y="2514600"/>
            <a:ext cx="2103120" cy="566928"/>
          </a:xfrm>
          <a:prstGeom prst="rect">
            <a:avLst/>
          </a:prstGeom>
          <a:solidFill>
            <a:srgbClr val="E8E3DA"/>
          </a:solidFill>
          <a:ln w="12700" cap="flat" cmpd="sng">
            <a:solidFill>
              <a:srgbClr val="D0C9B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4"/>
          <p:cNvSpPr txBox="1"/>
          <p:nvPr/>
        </p:nvSpPr>
        <p:spPr>
          <a:xfrm>
            <a:off x="6492240" y="2514600"/>
            <a:ext cx="210312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0A898"/>
              </a:buClr>
              <a:buSzPts val="2000"/>
              <a:buFont typeface="Georgia"/>
              <a:buNone/>
            </a:pPr>
            <a:r>
              <a:rPr lang="en-US" sz="2000" b="0" i="0" u="none" strike="sngStrike" cap="none">
                <a:solidFill>
                  <a:srgbClr val="B0A898"/>
                </a:solidFill>
                <a:latin typeface="Georgia"/>
                <a:ea typeface="Georgia"/>
                <a:cs typeface="Georgia"/>
                <a:sym typeface="Georgia"/>
              </a:rPr>
              <a:t>Sativa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/>
          <p:nvPr/>
        </p:nvSpPr>
        <p:spPr>
          <a:xfrm>
            <a:off x="6492240" y="3291840"/>
            <a:ext cx="2103120" cy="566928"/>
          </a:xfrm>
          <a:prstGeom prst="rect">
            <a:avLst/>
          </a:prstGeom>
          <a:solidFill>
            <a:srgbClr val="E8E3DA"/>
          </a:solidFill>
          <a:ln w="12700" cap="flat" cmpd="sng">
            <a:solidFill>
              <a:srgbClr val="D0C9B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 txBox="1"/>
          <p:nvPr/>
        </p:nvSpPr>
        <p:spPr>
          <a:xfrm>
            <a:off x="6492240" y="3291840"/>
            <a:ext cx="210312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0A898"/>
              </a:buClr>
              <a:buSzPts val="2000"/>
              <a:buFont typeface="Georgia"/>
              <a:buNone/>
            </a:pPr>
            <a:r>
              <a:rPr lang="en-US" sz="2000" b="0" i="0" u="none" strike="sngStrike" cap="none">
                <a:solidFill>
                  <a:srgbClr val="B0A898"/>
                </a:solidFill>
                <a:latin typeface="Georgia"/>
                <a:ea typeface="Georgia"/>
                <a:cs typeface="Georgia"/>
                <a:sym typeface="Georgia"/>
              </a:rPr>
              <a:t>Hybrid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"/>
          <p:cNvSpPr txBox="1"/>
          <p:nvPr/>
        </p:nvSpPr>
        <p:spPr>
          <a:xfrm>
            <a:off x="6492240" y="4206240"/>
            <a:ext cx="2103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3200"/>
              <a:buFont typeface="Georgia"/>
              <a:buNone/>
            </a:pPr>
            <a:r>
              <a:rPr lang="en-US" sz="32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?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4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2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5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THE SIGNAL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5"/>
          <p:cNvSpPr txBox="1"/>
          <p:nvPr/>
        </p:nvSpPr>
        <p:spPr>
          <a:xfrm>
            <a:off x="502920" y="658368"/>
            <a:ext cx="685800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000"/>
              <a:buFont typeface="Georgia"/>
              <a:buNone/>
            </a:pPr>
            <a:r>
              <a:rPr lang="en-US" sz="30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Terpene profiles are the meaningful differentiator.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5"/>
          <p:cNvSpPr txBox="1"/>
          <p:nvPr/>
        </p:nvSpPr>
        <p:spPr>
          <a:xfrm>
            <a:off x="502920" y="1572768"/>
            <a:ext cx="5120640" cy="2560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600"/>
              <a:buFont typeface="Georgia"/>
              <a:buNone/>
            </a:pPr>
            <a:r>
              <a:rPr lang="en-US" sz="16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Not landrace heritage. Not indica or sativa classification. Terpene profiles are the basis for classifying what a product smells and tastes like</a:t>
            </a:r>
            <a:r>
              <a:rPr lang="en-US" sz="1600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, a compass </a:t>
            </a:r>
            <a:r>
              <a:rPr lang="en-US" sz="16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for building a shared language around those qualities that consumers, budtenders, and buyers can actually use.</a:t>
            </a:r>
            <a:br>
              <a:rPr lang="en-US" sz="600" b="0" i="0" u="none" strike="noStrike" cap="none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br>
              <a:rPr lang="en-US" sz="600" b="0" i="0" u="none" strike="noStrike" cap="none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1600" b="0" i="0" u="none" strike="noStrike" cap="none" dirty="0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That data exists across your portfolio. It has not been structured into a commercially usable framework until now.</a:t>
            </a: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5"/>
          <p:cNvSpPr/>
          <p:nvPr/>
        </p:nvSpPr>
        <p:spPr>
          <a:xfrm>
            <a:off x="6217920" y="1417320"/>
            <a:ext cx="36576" cy="402336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5"/>
          <p:cNvSpPr txBox="1"/>
          <p:nvPr/>
        </p:nvSpPr>
        <p:spPr>
          <a:xfrm>
            <a:off x="6382512" y="1417320"/>
            <a:ext cx="2377440" cy="21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Myrcene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5"/>
          <p:cNvSpPr txBox="1"/>
          <p:nvPr/>
        </p:nvSpPr>
        <p:spPr>
          <a:xfrm>
            <a:off x="6382512" y="1636776"/>
            <a:ext cx="237744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100"/>
              <a:buFont typeface="Inter"/>
              <a:buNone/>
            </a:pPr>
            <a:r>
              <a:rPr lang="en-US" sz="11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Earthy, musky, herbal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5"/>
          <p:cNvSpPr/>
          <p:nvPr/>
        </p:nvSpPr>
        <p:spPr>
          <a:xfrm>
            <a:off x="6217920" y="2075688"/>
            <a:ext cx="36576" cy="402336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5"/>
          <p:cNvSpPr txBox="1"/>
          <p:nvPr/>
        </p:nvSpPr>
        <p:spPr>
          <a:xfrm>
            <a:off x="6382512" y="2075688"/>
            <a:ext cx="2377440" cy="21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Limonene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5"/>
          <p:cNvSpPr txBox="1"/>
          <p:nvPr/>
        </p:nvSpPr>
        <p:spPr>
          <a:xfrm>
            <a:off x="6382512" y="2295144"/>
            <a:ext cx="237744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100"/>
              <a:buFont typeface="Inter"/>
              <a:buNone/>
            </a:pPr>
            <a:r>
              <a:rPr lang="en-US" sz="11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Citrus, bright, sweet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5"/>
          <p:cNvSpPr/>
          <p:nvPr/>
        </p:nvSpPr>
        <p:spPr>
          <a:xfrm>
            <a:off x="6217920" y="2734056"/>
            <a:ext cx="36576" cy="402336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5"/>
          <p:cNvSpPr txBox="1"/>
          <p:nvPr/>
        </p:nvSpPr>
        <p:spPr>
          <a:xfrm>
            <a:off x="6382512" y="2734056"/>
            <a:ext cx="2377440" cy="21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Caryophyllene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5"/>
          <p:cNvSpPr txBox="1"/>
          <p:nvPr/>
        </p:nvSpPr>
        <p:spPr>
          <a:xfrm>
            <a:off x="6382512" y="2953512"/>
            <a:ext cx="237744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100"/>
              <a:buFont typeface="Inter"/>
              <a:buNone/>
            </a:pPr>
            <a:r>
              <a:rPr lang="en-US" sz="11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Spicy, woody, peppery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5"/>
          <p:cNvSpPr/>
          <p:nvPr/>
        </p:nvSpPr>
        <p:spPr>
          <a:xfrm>
            <a:off x="6217920" y="3392424"/>
            <a:ext cx="36576" cy="402336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 txBox="1"/>
          <p:nvPr/>
        </p:nvSpPr>
        <p:spPr>
          <a:xfrm>
            <a:off x="6382512" y="3392424"/>
            <a:ext cx="2377440" cy="21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Linalool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5"/>
          <p:cNvSpPr txBox="1"/>
          <p:nvPr/>
        </p:nvSpPr>
        <p:spPr>
          <a:xfrm>
            <a:off x="6382512" y="3611880"/>
            <a:ext cx="237744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100"/>
              <a:buFont typeface="Inter"/>
              <a:buNone/>
            </a:pPr>
            <a:r>
              <a:rPr lang="en-US" sz="11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Floral, sweet, lavender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5"/>
          <p:cNvSpPr/>
          <p:nvPr/>
        </p:nvSpPr>
        <p:spPr>
          <a:xfrm>
            <a:off x="6217920" y="4050792"/>
            <a:ext cx="36576" cy="402336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5"/>
          <p:cNvSpPr txBox="1"/>
          <p:nvPr/>
        </p:nvSpPr>
        <p:spPr>
          <a:xfrm>
            <a:off x="6382512" y="4050792"/>
            <a:ext cx="2377440" cy="21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Terpinolene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5"/>
          <p:cNvSpPr txBox="1"/>
          <p:nvPr/>
        </p:nvSpPr>
        <p:spPr>
          <a:xfrm>
            <a:off x="6382512" y="4270248"/>
            <a:ext cx="237744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100"/>
              <a:buFont typeface="Inter"/>
              <a:buNone/>
            </a:pPr>
            <a:r>
              <a:rPr lang="en-US" sz="11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Fresh, piney, tropical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5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5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3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5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6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THE FRAMEWORK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6"/>
          <p:cNvSpPr txBox="1"/>
          <p:nvPr/>
        </p:nvSpPr>
        <p:spPr>
          <a:xfrm>
            <a:off x="502920" y="822960"/>
            <a:ext cx="813816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2800"/>
              <a:buFont typeface="Georgia"/>
              <a:buNone/>
            </a:pPr>
            <a:r>
              <a:rPr lang="en-US" sz="28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Three clusters. Every strain sits somewhere.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6"/>
          <p:cNvSpPr txBox="1"/>
          <p:nvPr/>
        </p:nvSpPr>
        <p:spPr>
          <a:xfrm>
            <a:off x="502920" y="1508760"/>
            <a:ext cx="822960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400"/>
              <a:buFont typeface="Georgia"/>
              <a:buNone/>
            </a:pPr>
            <a:r>
              <a:rPr lang="en-US" sz="14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The Cannabis Aroma Intelligence Framework derives distinct aroma and taste clusters from terpene profile data</a:t>
            </a:r>
            <a:r>
              <a:rPr lang="en-US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,</a:t>
            </a:r>
            <a:r>
              <a:rPr lang="en-US" sz="14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 mapped across a company's strain portfolio.</a:t>
            </a: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6"/>
          <p:cNvSpPr/>
          <p:nvPr/>
        </p:nvSpPr>
        <p:spPr>
          <a:xfrm>
            <a:off x="502920" y="2286000"/>
            <a:ext cx="2606040" cy="2468880"/>
          </a:xfrm>
          <a:prstGeom prst="rect">
            <a:avLst/>
          </a:prstGeom>
          <a:solidFill>
            <a:srgbClr val="D4EAD9"/>
          </a:solidFill>
          <a:ln w="19050" cap="flat" cmpd="sng">
            <a:solidFill>
              <a:srgbClr val="4A7C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6"/>
          <p:cNvSpPr/>
          <p:nvPr/>
        </p:nvSpPr>
        <p:spPr>
          <a:xfrm>
            <a:off x="502920" y="2286000"/>
            <a:ext cx="2606040" cy="73152"/>
          </a:xfrm>
          <a:prstGeom prst="rect">
            <a:avLst/>
          </a:prstGeom>
          <a:solidFill>
            <a:srgbClr val="4A7C59"/>
          </a:solidFill>
          <a:ln w="12700" cap="flat" cmpd="sng">
            <a:solidFill>
              <a:srgbClr val="4A7C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6"/>
          <p:cNvSpPr txBox="1"/>
          <p:nvPr/>
        </p:nvSpPr>
        <p:spPr>
          <a:xfrm>
            <a:off x="667512" y="2450592"/>
            <a:ext cx="2276856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4A7C59"/>
              </a:buClr>
              <a:buSzPts val="2400"/>
              <a:buFont typeface="Georgia"/>
              <a:buNone/>
            </a:pPr>
            <a:r>
              <a:rPr lang="en-US" sz="2400" b="0" i="0" u="none" strike="noStrike" cap="none">
                <a:solidFill>
                  <a:srgbClr val="4A7C59"/>
                </a:solidFill>
                <a:latin typeface="Georgia"/>
                <a:ea typeface="Georgia"/>
                <a:cs typeface="Georgia"/>
                <a:sym typeface="Georgia"/>
              </a:rPr>
              <a:t>Fruity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6"/>
          <p:cNvSpPr txBox="1"/>
          <p:nvPr/>
        </p:nvSpPr>
        <p:spPr>
          <a:xfrm>
            <a:off x="667512" y="3017520"/>
            <a:ext cx="2276856" cy="1591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250"/>
              <a:buFont typeface="Georgia"/>
              <a:buNone/>
            </a:pPr>
            <a:r>
              <a:rPr lang="en-US" sz="125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Citrus, tropical, berry profiles. Dominant in strains driven by Myrcene, Terpinolene, and Limonene. Strong in summer and premium segments.</a:t>
            </a:r>
            <a:endParaRPr sz="12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6"/>
          <p:cNvSpPr/>
          <p:nvPr/>
        </p:nvSpPr>
        <p:spPr>
          <a:xfrm>
            <a:off x="3264408" y="2286000"/>
            <a:ext cx="2606040" cy="2468880"/>
          </a:xfrm>
          <a:prstGeom prst="rect">
            <a:avLst/>
          </a:prstGeom>
          <a:solidFill>
            <a:srgbClr val="F2E5D5"/>
          </a:solidFill>
          <a:ln w="19050" cap="flat" cmpd="sng">
            <a:solidFill>
              <a:srgbClr val="8B5E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6"/>
          <p:cNvSpPr/>
          <p:nvPr/>
        </p:nvSpPr>
        <p:spPr>
          <a:xfrm>
            <a:off x="3264408" y="2286000"/>
            <a:ext cx="2606040" cy="73152"/>
          </a:xfrm>
          <a:prstGeom prst="rect">
            <a:avLst/>
          </a:prstGeom>
          <a:solidFill>
            <a:srgbClr val="8B5E3C"/>
          </a:solidFill>
          <a:ln w="12700" cap="flat" cmpd="sng">
            <a:solidFill>
              <a:srgbClr val="8B5E3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6"/>
          <p:cNvSpPr txBox="1"/>
          <p:nvPr/>
        </p:nvSpPr>
        <p:spPr>
          <a:xfrm>
            <a:off x="3429000" y="2450592"/>
            <a:ext cx="2276856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B5E3C"/>
              </a:buClr>
              <a:buSzPts val="2400"/>
              <a:buFont typeface="Georgia"/>
              <a:buNone/>
            </a:pPr>
            <a:r>
              <a:rPr lang="en-US" sz="2400" b="0" i="0" u="none" strike="noStrike" cap="none">
                <a:solidFill>
                  <a:srgbClr val="8B5E3C"/>
                </a:solidFill>
                <a:latin typeface="Georgia"/>
                <a:ea typeface="Georgia"/>
                <a:cs typeface="Georgia"/>
                <a:sym typeface="Georgia"/>
              </a:rPr>
              <a:t>Dessert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6"/>
          <p:cNvSpPr txBox="1"/>
          <p:nvPr/>
        </p:nvSpPr>
        <p:spPr>
          <a:xfrm>
            <a:off x="3429000" y="3017520"/>
            <a:ext cx="2276856" cy="1591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250"/>
              <a:buFont typeface="Georgia"/>
              <a:buNone/>
            </a:pPr>
            <a:r>
              <a:rPr lang="en-US" sz="125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Sweet, floral, creamy profiles. Driven by Caryophyllene, Linalool, and Ocimene combinations. Well-represented in premium and gift segments.</a:t>
            </a:r>
            <a:endParaRPr sz="12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6"/>
          <p:cNvSpPr/>
          <p:nvPr/>
        </p:nvSpPr>
        <p:spPr>
          <a:xfrm>
            <a:off x="6025896" y="2286000"/>
            <a:ext cx="2606040" cy="2468880"/>
          </a:xfrm>
          <a:prstGeom prst="rect">
            <a:avLst/>
          </a:prstGeom>
          <a:solidFill>
            <a:srgbClr val="DDDDF2"/>
          </a:solidFill>
          <a:ln w="19050" cap="flat" cmpd="sng">
            <a:solidFill>
              <a:srgbClr val="4A4A6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6"/>
          <p:cNvSpPr/>
          <p:nvPr/>
        </p:nvSpPr>
        <p:spPr>
          <a:xfrm>
            <a:off x="6025896" y="2286000"/>
            <a:ext cx="2606040" cy="73152"/>
          </a:xfrm>
          <a:prstGeom prst="rect">
            <a:avLst/>
          </a:prstGeom>
          <a:solidFill>
            <a:srgbClr val="4A4A6E"/>
          </a:solidFill>
          <a:ln w="12700" cap="flat" cmpd="sng">
            <a:solidFill>
              <a:srgbClr val="4A4A6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6"/>
          <p:cNvSpPr txBox="1"/>
          <p:nvPr/>
        </p:nvSpPr>
        <p:spPr>
          <a:xfrm>
            <a:off x="6190488" y="2450592"/>
            <a:ext cx="2276856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4A4A6E"/>
              </a:buClr>
              <a:buSzPts val="2400"/>
              <a:buFont typeface="Georgia"/>
              <a:buNone/>
            </a:pPr>
            <a:r>
              <a:rPr lang="en-US" sz="2400" b="0" i="0" u="none" strike="noStrike" cap="none">
                <a:solidFill>
                  <a:srgbClr val="4A4A6E"/>
                </a:solidFill>
                <a:latin typeface="Georgia"/>
                <a:ea typeface="Georgia"/>
                <a:cs typeface="Georgia"/>
                <a:sym typeface="Georgia"/>
              </a:rPr>
              <a:t>Earthy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6"/>
          <p:cNvSpPr txBox="1"/>
          <p:nvPr/>
        </p:nvSpPr>
        <p:spPr>
          <a:xfrm>
            <a:off x="6190488" y="3017520"/>
            <a:ext cx="2276856" cy="1591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250"/>
              <a:buFont typeface="Georgia"/>
              <a:buNone/>
            </a:pPr>
            <a:r>
              <a:rPr lang="en-US" sz="125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Spicy, gassy, nutty profiles. Anchored by Caryophyllene, Myrcene, and Pinene. The incumbent cluster, historically dominant, still the largest by volume.</a:t>
            </a:r>
            <a:endParaRPr sz="12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6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6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4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6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THE OUTPUT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7"/>
          <p:cNvSpPr txBox="1"/>
          <p:nvPr/>
        </p:nvSpPr>
        <p:spPr>
          <a:xfrm>
            <a:off x="502920" y="658368"/>
            <a:ext cx="813816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200"/>
              <a:buFont typeface="Georgia"/>
              <a:buNone/>
            </a:pPr>
            <a:r>
              <a:rPr lang="en-US" sz="32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Four things the map makes possible.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7"/>
          <p:cNvSpPr/>
          <p:nvPr/>
        </p:nvSpPr>
        <p:spPr>
          <a:xfrm>
            <a:off x="502920" y="1536192"/>
            <a:ext cx="45720" cy="32918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7"/>
          <p:cNvSpPr txBox="1"/>
          <p:nvPr/>
        </p:nvSpPr>
        <p:spPr>
          <a:xfrm>
            <a:off x="667512" y="1481328"/>
            <a:ext cx="3931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Where your strains actually sit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7"/>
          <p:cNvSpPr txBox="1"/>
          <p:nvPr/>
        </p:nvSpPr>
        <p:spPr>
          <a:xfrm>
            <a:off x="667512" y="1755648"/>
            <a:ext cx="3931920" cy="804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00"/>
              <a:buFont typeface="Georgia"/>
              <a:buNone/>
            </a:pPr>
            <a:r>
              <a:rPr lang="en-US" sz="13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Each strain mapped to its true aroma cluster, not its botanical category. The map often surprises.</a:t>
            </a:r>
            <a:endParaRPr sz="13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7"/>
          <p:cNvSpPr/>
          <p:nvPr/>
        </p:nvSpPr>
        <p:spPr>
          <a:xfrm>
            <a:off x="502920" y="2953512"/>
            <a:ext cx="45720" cy="32918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7"/>
          <p:cNvSpPr txBox="1"/>
          <p:nvPr/>
        </p:nvSpPr>
        <p:spPr>
          <a:xfrm>
            <a:off x="667512" y="2898648"/>
            <a:ext cx="3931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Where you have nothing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7"/>
          <p:cNvSpPr txBox="1"/>
          <p:nvPr/>
        </p:nvSpPr>
        <p:spPr>
          <a:xfrm>
            <a:off x="667512" y="3172968"/>
            <a:ext cx="3931920" cy="804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00"/>
              <a:buFont typeface="Georgia"/>
              <a:buNone/>
            </a:pPr>
            <a:r>
              <a:rPr lang="en-US" sz="13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Clusters absent from your portfolio entirely and where the market has room. This changes the cultivation conversation.</a:t>
            </a:r>
            <a:endParaRPr sz="13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7"/>
          <p:cNvSpPr/>
          <p:nvPr/>
        </p:nvSpPr>
        <p:spPr>
          <a:xfrm>
            <a:off x="4754880" y="1536192"/>
            <a:ext cx="45720" cy="32918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7"/>
          <p:cNvSpPr txBox="1"/>
          <p:nvPr/>
        </p:nvSpPr>
        <p:spPr>
          <a:xfrm>
            <a:off x="4919472" y="1481328"/>
            <a:ext cx="3931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A language for sales teams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7"/>
          <p:cNvSpPr txBox="1"/>
          <p:nvPr/>
        </p:nvSpPr>
        <p:spPr>
          <a:xfrm>
            <a:off x="4919472" y="1755648"/>
            <a:ext cx="3931920" cy="804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00"/>
              <a:buFont typeface="Georgia"/>
              <a:buNone/>
            </a:pPr>
            <a:r>
              <a:rPr lang="en-US" sz="13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Clearer product explanations for reps and account managers, grounded in aroma and </a:t>
            </a:r>
            <a:r>
              <a:rPr lang="en-US" sz="1300" b="0" i="0" u="none" strike="noStrike" cap="none" dirty="0" err="1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flavour</a:t>
            </a:r>
            <a:r>
              <a:rPr lang="en-US" sz="13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, not strain lore or THC percentage.</a:t>
            </a:r>
            <a:endParaRPr sz="13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7"/>
          <p:cNvSpPr/>
          <p:nvPr/>
        </p:nvSpPr>
        <p:spPr>
          <a:xfrm>
            <a:off x="4754880" y="2953512"/>
            <a:ext cx="45720" cy="32918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7"/>
          <p:cNvSpPr txBox="1"/>
          <p:nvPr/>
        </p:nvSpPr>
        <p:spPr>
          <a:xfrm>
            <a:off x="4919472" y="2898648"/>
            <a:ext cx="3931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300"/>
              <a:buFont typeface="Georgia"/>
              <a:buNone/>
            </a:pPr>
            <a:r>
              <a:rPr lang="en-US" sz="1300" b="1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A foundation for budtender education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7"/>
          <p:cNvSpPr txBox="1"/>
          <p:nvPr/>
        </p:nvSpPr>
        <p:spPr>
          <a:xfrm>
            <a:off x="4919472" y="3172968"/>
            <a:ext cx="3931920" cy="8046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00"/>
              <a:buFont typeface="Georgia"/>
              <a:buNone/>
            </a:pPr>
            <a:r>
              <a:rPr lang="en-US" sz="13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Flavour family frameworks that let retail staff guide consumers by what they actually want to taste, not by a category system that does not hold up.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7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7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5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7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2E1A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"/>
          <p:cNvSpPr/>
          <p:nvPr/>
        </p:nvSpPr>
        <p:spPr>
          <a:xfrm>
            <a:off x="0" y="0"/>
            <a:ext cx="54864" cy="5143500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8"/>
          <p:cNvSpPr txBox="1"/>
          <p:nvPr/>
        </p:nvSpPr>
        <p:spPr>
          <a:xfrm>
            <a:off x="640080" y="502920"/>
            <a:ext cx="73152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HOW THE FRAMEWORK WORKS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8"/>
          <p:cNvSpPr txBox="1"/>
          <p:nvPr/>
        </p:nvSpPr>
        <p:spPr>
          <a:xfrm>
            <a:off x="640080" y="804672"/>
            <a:ext cx="731520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3000"/>
              <a:buFont typeface="Georgia"/>
              <a:buNone/>
            </a:pPr>
            <a:r>
              <a:rPr lang="en-US" sz="30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From chemistry to commercial strategy.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8"/>
          <p:cNvSpPr/>
          <p:nvPr/>
        </p:nvSpPr>
        <p:spPr>
          <a:xfrm>
            <a:off x="640080" y="1572768"/>
            <a:ext cx="1901952" cy="3154680"/>
          </a:xfrm>
          <a:prstGeom prst="rect">
            <a:avLst/>
          </a:prstGeom>
          <a:solidFill>
            <a:srgbClr val="243824"/>
          </a:solidFill>
          <a:ln w="12700" cap="flat" cmpd="sng">
            <a:solidFill>
              <a:srgbClr val="7A9E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8"/>
          <p:cNvSpPr/>
          <p:nvPr/>
        </p:nvSpPr>
        <p:spPr>
          <a:xfrm>
            <a:off x="640080" y="1572768"/>
            <a:ext cx="1901952" cy="54864"/>
          </a:xfrm>
          <a:prstGeom prst="rect">
            <a:avLst/>
          </a:prstGeom>
          <a:solidFill>
            <a:srgbClr val="7A9E7E"/>
          </a:solidFill>
          <a:ln w="12700" cap="flat" cmpd="sng">
            <a:solidFill>
              <a:srgbClr val="7A9E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8"/>
          <p:cNvSpPr txBox="1"/>
          <p:nvPr/>
        </p:nvSpPr>
        <p:spPr>
          <a:xfrm>
            <a:off x="786384" y="1700784"/>
            <a:ext cx="1609344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100"/>
              <a:buFont typeface="Inter"/>
              <a:buNone/>
            </a:pPr>
            <a:r>
              <a:rPr lang="en-US" sz="1100" b="1" i="0" u="none" strike="noStrike" cap="none">
                <a:solidFill>
                  <a:srgbClr val="7A9E7E"/>
                </a:solidFill>
                <a:latin typeface="Inter"/>
                <a:ea typeface="Inter"/>
                <a:cs typeface="Inter"/>
                <a:sym typeface="Inter"/>
              </a:rPr>
              <a:t>01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8"/>
          <p:cNvSpPr txBox="1"/>
          <p:nvPr/>
        </p:nvSpPr>
        <p:spPr>
          <a:xfrm>
            <a:off x="786384" y="2011680"/>
            <a:ext cx="160934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800"/>
              <a:buFont typeface="Georgia"/>
              <a:buNone/>
            </a:pPr>
            <a:r>
              <a:rPr lang="en-US" sz="18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Chemical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8"/>
          <p:cNvSpPr txBox="1"/>
          <p:nvPr/>
        </p:nvSpPr>
        <p:spPr>
          <a:xfrm>
            <a:off x="786384" y="2468880"/>
            <a:ext cx="1609344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200"/>
              <a:buFont typeface="Georgia"/>
              <a:buNone/>
            </a:pPr>
            <a:r>
              <a:rPr lang="en-US" sz="1200" b="0" i="0" u="none" strike="noStrike" cap="none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What terpenes are present in the product?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8"/>
          <p:cNvSpPr/>
          <p:nvPr/>
        </p:nvSpPr>
        <p:spPr>
          <a:xfrm>
            <a:off x="786384" y="3364992"/>
            <a:ext cx="1609344" cy="4572"/>
          </a:xfrm>
          <a:prstGeom prst="rect">
            <a:avLst/>
          </a:prstGeom>
          <a:solidFill>
            <a:srgbClr val="3A4E3A"/>
          </a:solidFill>
          <a:ln w="12700" cap="flat" cmpd="sng">
            <a:solidFill>
              <a:srgbClr val="3A4E3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8"/>
          <p:cNvSpPr txBox="1"/>
          <p:nvPr/>
        </p:nvSpPr>
        <p:spPr>
          <a:xfrm>
            <a:off x="786384" y="3474720"/>
            <a:ext cx="1609344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050"/>
              <a:buFont typeface="Inter"/>
              <a:buNone/>
            </a:pPr>
            <a:r>
              <a:rPr lang="en-US" sz="105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Myrcene · Limonene · Caryophyllene · Linalool · Pinene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8"/>
          <p:cNvSpPr/>
          <p:nvPr/>
        </p:nvSpPr>
        <p:spPr>
          <a:xfrm>
            <a:off x="2633472" y="1572768"/>
            <a:ext cx="1901952" cy="3154680"/>
          </a:xfrm>
          <a:prstGeom prst="rect">
            <a:avLst/>
          </a:prstGeom>
          <a:solidFill>
            <a:srgbClr val="243824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8"/>
          <p:cNvSpPr/>
          <p:nvPr/>
        </p:nvSpPr>
        <p:spPr>
          <a:xfrm>
            <a:off x="2633472" y="1572768"/>
            <a:ext cx="1901952" cy="5486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8"/>
          <p:cNvSpPr txBox="1"/>
          <p:nvPr/>
        </p:nvSpPr>
        <p:spPr>
          <a:xfrm>
            <a:off x="2779776" y="1700784"/>
            <a:ext cx="1609344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Inter"/>
              <a:buNone/>
            </a:pPr>
            <a:r>
              <a:rPr lang="en-US" sz="11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02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8"/>
          <p:cNvSpPr txBox="1"/>
          <p:nvPr/>
        </p:nvSpPr>
        <p:spPr>
          <a:xfrm>
            <a:off x="2779776" y="2011680"/>
            <a:ext cx="160934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800"/>
              <a:buFont typeface="Georgia"/>
              <a:buNone/>
            </a:pPr>
            <a:r>
              <a:rPr lang="en-US" sz="18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Sensory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8"/>
          <p:cNvSpPr txBox="1"/>
          <p:nvPr/>
        </p:nvSpPr>
        <p:spPr>
          <a:xfrm>
            <a:off x="2779776" y="2468880"/>
            <a:ext cx="1609344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200"/>
              <a:buFont typeface="Georgia"/>
              <a:buNone/>
            </a:pPr>
            <a:r>
              <a:rPr lang="en-US" sz="1200" b="0" i="0" u="none" strike="noStrike" cap="none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What aromas and flavours do those profiles produce?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8"/>
          <p:cNvSpPr/>
          <p:nvPr/>
        </p:nvSpPr>
        <p:spPr>
          <a:xfrm>
            <a:off x="2779776" y="3364992"/>
            <a:ext cx="1609344" cy="4572"/>
          </a:xfrm>
          <a:prstGeom prst="rect">
            <a:avLst/>
          </a:prstGeom>
          <a:solidFill>
            <a:srgbClr val="3A4E3A"/>
          </a:solidFill>
          <a:ln w="12700" cap="flat" cmpd="sng">
            <a:solidFill>
              <a:srgbClr val="3A4E3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8"/>
          <p:cNvSpPr txBox="1"/>
          <p:nvPr/>
        </p:nvSpPr>
        <p:spPr>
          <a:xfrm>
            <a:off x="2779776" y="3474720"/>
            <a:ext cx="1609344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050"/>
              <a:buFont typeface="Inter"/>
              <a:buNone/>
            </a:pPr>
            <a:r>
              <a:rPr lang="en-US" sz="105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Citrus · Tropical · Gassy · Floral · Creamy · Spicy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8"/>
          <p:cNvSpPr/>
          <p:nvPr/>
        </p:nvSpPr>
        <p:spPr>
          <a:xfrm>
            <a:off x="4626864" y="1572768"/>
            <a:ext cx="1901952" cy="3154680"/>
          </a:xfrm>
          <a:prstGeom prst="rect">
            <a:avLst/>
          </a:prstGeom>
          <a:solidFill>
            <a:srgbClr val="243824"/>
          </a:solidFill>
          <a:ln w="12700" cap="flat" cmpd="sng">
            <a:solidFill>
              <a:srgbClr val="7A9E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8"/>
          <p:cNvSpPr/>
          <p:nvPr/>
        </p:nvSpPr>
        <p:spPr>
          <a:xfrm>
            <a:off x="4626864" y="1572768"/>
            <a:ext cx="1901952" cy="54864"/>
          </a:xfrm>
          <a:prstGeom prst="rect">
            <a:avLst/>
          </a:prstGeom>
          <a:solidFill>
            <a:srgbClr val="7A9E7E"/>
          </a:solidFill>
          <a:ln w="12700" cap="flat" cmpd="sng">
            <a:solidFill>
              <a:srgbClr val="7A9E7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8"/>
          <p:cNvSpPr txBox="1"/>
          <p:nvPr/>
        </p:nvSpPr>
        <p:spPr>
          <a:xfrm>
            <a:off x="4773168" y="1700784"/>
            <a:ext cx="1609344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100"/>
              <a:buFont typeface="Inter"/>
              <a:buNone/>
            </a:pPr>
            <a:r>
              <a:rPr lang="en-US" sz="1100" b="1" i="0" u="none" strike="noStrike" cap="none">
                <a:solidFill>
                  <a:srgbClr val="7A9E7E"/>
                </a:solidFill>
                <a:latin typeface="Inter"/>
                <a:ea typeface="Inter"/>
                <a:cs typeface="Inter"/>
                <a:sym typeface="Inter"/>
              </a:rPr>
              <a:t>03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8"/>
          <p:cNvSpPr txBox="1"/>
          <p:nvPr/>
        </p:nvSpPr>
        <p:spPr>
          <a:xfrm>
            <a:off x="4773168" y="2011680"/>
            <a:ext cx="160934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800"/>
              <a:buFont typeface="Georgia"/>
              <a:buNone/>
            </a:pPr>
            <a:r>
              <a:rPr lang="en-US" sz="18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Consumer Language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8"/>
          <p:cNvSpPr txBox="1"/>
          <p:nvPr/>
        </p:nvSpPr>
        <p:spPr>
          <a:xfrm>
            <a:off x="4773168" y="2468880"/>
            <a:ext cx="1609344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200"/>
              <a:buFont typeface="Georgia"/>
              <a:buNone/>
            </a:pPr>
            <a:r>
              <a:rPr lang="en-US" sz="1200" b="0" i="0" u="none" strike="noStrike" cap="none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How do consumers actually describe and choose products?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8"/>
          <p:cNvSpPr/>
          <p:nvPr/>
        </p:nvSpPr>
        <p:spPr>
          <a:xfrm>
            <a:off x="4773168" y="3364992"/>
            <a:ext cx="1609344" cy="4572"/>
          </a:xfrm>
          <a:prstGeom prst="rect">
            <a:avLst/>
          </a:prstGeom>
          <a:solidFill>
            <a:srgbClr val="3A4E3A"/>
          </a:solidFill>
          <a:ln w="12700" cap="flat" cmpd="sng">
            <a:solidFill>
              <a:srgbClr val="3A4E3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8"/>
          <p:cNvSpPr txBox="1"/>
          <p:nvPr/>
        </p:nvSpPr>
        <p:spPr>
          <a:xfrm>
            <a:off x="4773168" y="3474720"/>
            <a:ext cx="1609344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050"/>
              <a:buFont typeface="Inter"/>
              <a:buNone/>
            </a:pPr>
            <a:r>
              <a:rPr lang="en-US" sz="105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Fruity · Dessert · Earthy · Sweet · Gas · Candy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8"/>
          <p:cNvSpPr/>
          <p:nvPr/>
        </p:nvSpPr>
        <p:spPr>
          <a:xfrm>
            <a:off x="6620256" y="1572768"/>
            <a:ext cx="1901952" cy="3154680"/>
          </a:xfrm>
          <a:prstGeom prst="rect">
            <a:avLst/>
          </a:prstGeom>
          <a:solidFill>
            <a:srgbClr val="243824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8"/>
          <p:cNvSpPr/>
          <p:nvPr/>
        </p:nvSpPr>
        <p:spPr>
          <a:xfrm>
            <a:off x="6620256" y="1572768"/>
            <a:ext cx="1901952" cy="5486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8"/>
          <p:cNvSpPr txBox="1"/>
          <p:nvPr/>
        </p:nvSpPr>
        <p:spPr>
          <a:xfrm>
            <a:off x="6766560" y="1700784"/>
            <a:ext cx="1609344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Inter"/>
              <a:buNone/>
            </a:pPr>
            <a:r>
              <a:rPr lang="en-US" sz="11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04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8"/>
          <p:cNvSpPr txBox="1"/>
          <p:nvPr/>
        </p:nvSpPr>
        <p:spPr>
          <a:xfrm>
            <a:off x="6766560" y="2011680"/>
            <a:ext cx="160934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800"/>
              <a:buFont typeface="Georgia"/>
              <a:buNone/>
            </a:pPr>
            <a:r>
              <a:rPr lang="en-US" sz="18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Commercial Strategy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8"/>
          <p:cNvSpPr txBox="1"/>
          <p:nvPr/>
        </p:nvSpPr>
        <p:spPr>
          <a:xfrm>
            <a:off x="6766560" y="2468880"/>
            <a:ext cx="1609344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200"/>
              <a:buFont typeface="Georgia"/>
              <a:buNone/>
            </a:pPr>
            <a:r>
              <a:rPr lang="en-US" sz="1200" b="0" i="0" u="none" strike="noStrike" cap="none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How does this intelligence change what the business does?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8"/>
          <p:cNvSpPr/>
          <p:nvPr/>
        </p:nvSpPr>
        <p:spPr>
          <a:xfrm>
            <a:off x="6766560" y="3364992"/>
            <a:ext cx="1609344" cy="4572"/>
          </a:xfrm>
          <a:prstGeom prst="rect">
            <a:avLst/>
          </a:prstGeom>
          <a:solidFill>
            <a:srgbClr val="3A4E3A"/>
          </a:solidFill>
          <a:ln w="12700" cap="flat" cmpd="sng">
            <a:solidFill>
              <a:srgbClr val="3A4E3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8"/>
          <p:cNvSpPr txBox="1"/>
          <p:nvPr/>
        </p:nvSpPr>
        <p:spPr>
          <a:xfrm>
            <a:off x="6766560" y="3474720"/>
            <a:ext cx="1609344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050"/>
              <a:buFont typeface="Inter"/>
              <a:buNone/>
            </a:pPr>
            <a:r>
              <a:rPr lang="en-US" sz="105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Portfolio gaps · Sales training · Product naming · Budtender education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8"/>
          <p:cNvSpPr txBox="1"/>
          <p:nvPr/>
        </p:nvSpPr>
        <p:spPr>
          <a:xfrm>
            <a:off x="2505456" y="2985516"/>
            <a:ext cx="164592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400"/>
              <a:buFont typeface="Georgia"/>
              <a:buNone/>
            </a:pPr>
            <a:r>
              <a:rPr lang="en-US" sz="14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→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8"/>
          <p:cNvSpPr txBox="1"/>
          <p:nvPr/>
        </p:nvSpPr>
        <p:spPr>
          <a:xfrm>
            <a:off x="4498848" y="2985516"/>
            <a:ext cx="164592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400"/>
              <a:buFont typeface="Georgia"/>
              <a:buNone/>
            </a:pPr>
            <a:r>
              <a:rPr lang="en-US" sz="14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→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8"/>
          <p:cNvSpPr txBox="1"/>
          <p:nvPr/>
        </p:nvSpPr>
        <p:spPr>
          <a:xfrm>
            <a:off x="6492240" y="2985516"/>
            <a:ext cx="164592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400"/>
              <a:buFont typeface="Georgia"/>
              <a:buNone/>
            </a:pPr>
            <a:r>
              <a:rPr lang="en-US" sz="14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→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8"/>
          <p:cNvSpPr/>
          <p:nvPr/>
        </p:nvSpPr>
        <p:spPr>
          <a:xfrm>
            <a:off x="640080" y="4850892"/>
            <a:ext cx="804672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8"/>
          <p:cNvSpPr txBox="1"/>
          <p:nvPr/>
        </p:nvSpPr>
        <p:spPr>
          <a:xfrm>
            <a:off x="64008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APPLIED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9"/>
          <p:cNvSpPr txBox="1"/>
          <p:nvPr/>
        </p:nvSpPr>
        <p:spPr>
          <a:xfrm>
            <a:off x="502920" y="658368"/>
            <a:ext cx="8138160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000"/>
              <a:buFont typeface="Georgia"/>
              <a:buNone/>
            </a:pPr>
            <a:r>
              <a:rPr lang="en-US" sz="30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A leading Canadian LP.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000"/>
              <a:buFont typeface="Georgia"/>
              <a:buNone/>
            </a:pPr>
            <a:r>
              <a:rPr lang="en-US" sz="30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The question changed.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9"/>
          <p:cNvSpPr/>
          <p:nvPr/>
        </p:nvSpPr>
        <p:spPr>
          <a:xfrm>
            <a:off x="502920" y="1783080"/>
            <a:ext cx="8229600" cy="3200400"/>
          </a:xfrm>
          <a:prstGeom prst="rect">
            <a:avLst/>
          </a:prstGeom>
          <a:solidFill>
            <a:srgbClr val="E8E3DA"/>
          </a:solidFill>
          <a:ln w="12700" cap="flat" cmpd="sng">
            <a:solidFill>
              <a:srgbClr val="D0C9B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9"/>
          <p:cNvSpPr/>
          <p:nvPr/>
        </p:nvSpPr>
        <p:spPr>
          <a:xfrm>
            <a:off x="502920" y="1783080"/>
            <a:ext cx="54864" cy="3200400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9"/>
          <p:cNvSpPr txBox="1"/>
          <p:nvPr/>
        </p:nvSpPr>
        <p:spPr>
          <a:xfrm>
            <a:off x="722376" y="1883664"/>
            <a:ext cx="3474720" cy="237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1000"/>
              <a:buFont typeface="Inter"/>
              <a:buNone/>
            </a:pPr>
            <a:r>
              <a:rPr lang="en-US" sz="1000" b="1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BEFORE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9"/>
          <p:cNvSpPr txBox="1"/>
          <p:nvPr/>
        </p:nvSpPr>
        <p:spPr>
          <a:xfrm>
            <a:off x="722376" y="2212848"/>
            <a:ext cx="3474720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700"/>
              <a:buFont typeface="Georgia"/>
              <a:buNone/>
            </a:pPr>
            <a:r>
              <a:rPr lang="en-US" sz="17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"Do we have enough indica?"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9"/>
          <p:cNvSpPr txBox="1"/>
          <p:nvPr/>
        </p:nvSpPr>
        <p:spPr>
          <a:xfrm>
            <a:off x="722376" y="2706624"/>
            <a:ext cx="3474720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700"/>
              <a:buFont typeface="Georgia"/>
              <a:buNone/>
            </a:pPr>
            <a:r>
              <a:rPr lang="en-US" sz="17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"What should we grow next?"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9"/>
          <p:cNvSpPr txBox="1"/>
          <p:nvPr/>
        </p:nvSpPr>
        <p:spPr>
          <a:xfrm>
            <a:off x="4572000" y="1883664"/>
            <a:ext cx="4023360" cy="237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1000"/>
              <a:buFont typeface="Inter"/>
              <a:buNone/>
            </a:pPr>
            <a:r>
              <a:rPr lang="en-US" sz="1000" b="1" i="0" u="none" strike="noStrike" cap="none">
                <a:solidFill>
                  <a:srgbClr val="1A2E1A"/>
                </a:solidFill>
                <a:latin typeface="Inter"/>
                <a:ea typeface="Inter"/>
                <a:cs typeface="Inter"/>
                <a:sym typeface="Inter"/>
              </a:rPr>
              <a:t>AFTER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9"/>
          <p:cNvSpPr txBox="1"/>
          <p:nvPr/>
        </p:nvSpPr>
        <p:spPr>
          <a:xfrm>
            <a:off x="4572000" y="2157984"/>
            <a:ext cx="3977640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550"/>
              <a:buFont typeface="Georgia"/>
              <a:buNone/>
            </a:pPr>
            <a:r>
              <a:rPr lang="en-US" sz="155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"Which clusters are undersupplied in our range?"</a:t>
            </a:r>
            <a:endParaRPr sz="15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9"/>
          <p:cNvSpPr txBox="1"/>
          <p:nvPr/>
        </p:nvSpPr>
        <p:spPr>
          <a:xfrm>
            <a:off x="4572000" y="2761488"/>
            <a:ext cx="3977640" cy="530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550"/>
              <a:buFont typeface="Georgia"/>
              <a:buNone/>
            </a:pPr>
            <a:r>
              <a:rPr lang="en-US" sz="155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"Which clusters are already saturated in the market?"</a:t>
            </a:r>
            <a:endParaRPr sz="15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9"/>
          <p:cNvSpPr txBox="1"/>
          <p:nvPr/>
        </p:nvSpPr>
        <p:spPr>
          <a:xfrm>
            <a:off x="722376" y="3456432"/>
            <a:ext cx="7845552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00"/>
              <a:buFont typeface="Georgia"/>
              <a:buNone/>
            </a:pPr>
            <a:r>
              <a:rPr lang="en-US" sz="130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The framework was used to frame strain selection decisions and inform product development, grounding those calls in terpene data rather than category convention or market intuition.</a:t>
            </a:r>
            <a:endParaRPr sz="13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9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9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6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9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THE VALUE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0"/>
          <p:cNvSpPr txBox="1"/>
          <p:nvPr/>
        </p:nvSpPr>
        <p:spPr>
          <a:xfrm>
            <a:off x="502920" y="713232"/>
            <a:ext cx="8138160" cy="713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000"/>
              <a:buFont typeface="Georgia"/>
              <a:buNone/>
            </a:pPr>
            <a:r>
              <a:rPr lang="en-US" sz="30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A translation system, not a terpene list.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0"/>
          <p:cNvSpPr/>
          <p:nvPr/>
        </p:nvSpPr>
        <p:spPr>
          <a:xfrm>
            <a:off x="502920" y="1810512"/>
            <a:ext cx="45720" cy="32918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0"/>
          <p:cNvSpPr txBox="1"/>
          <p:nvPr/>
        </p:nvSpPr>
        <p:spPr>
          <a:xfrm>
            <a:off x="685800" y="1755648"/>
            <a:ext cx="795528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500"/>
              <a:buFont typeface="Georgia"/>
              <a:buNone/>
            </a:pPr>
            <a:r>
              <a:rPr lang="en-US" sz="150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Cannabis companies already have lab data. What they lack is a usable language.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0"/>
          <p:cNvSpPr txBox="1"/>
          <p:nvPr/>
        </p:nvSpPr>
        <p:spPr>
          <a:xfrm>
            <a:off x="685800" y="2057400"/>
            <a:ext cx="795528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50"/>
              <a:buFont typeface="Georgia"/>
              <a:buNone/>
            </a:pPr>
            <a:r>
              <a:rPr lang="en-US" sz="135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Terpene percentages on a COA do not tell a sales rep what to say. Strain names do not tell a budtender how to navigate a consumer toward something they will enjoy. The gap between chemistry and consumer meaning is where the framework works.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0"/>
          <p:cNvSpPr/>
          <p:nvPr/>
        </p:nvSpPr>
        <p:spPr>
          <a:xfrm>
            <a:off x="502920" y="2798064"/>
            <a:ext cx="45720" cy="32918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0"/>
          <p:cNvSpPr txBox="1"/>
          <p:nvPr/>
        </p:nvSpPr>
        <p:spPr>
          <a:xfrm>
            <a:off x="685800" y="2743200"/>
            <a:ext cx="795528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500"/>
              <a:buFont typeface="Georgia"/>
              <a:buNone/>
            </a:pPr>
            <a:r>
              <a:rPr lang="en-US" sz="150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The framework builds a bridge across four layers.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0"/>
          <p:cNvSpPr txBox="1"/>
          <p:nvPr/>
        </p:nvSpPr>
        <p:spPr>
          <a:xfrm>
            <a:off x="685800" y="3044952"/>
            <a:ext cx="795528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50"/>
              <a:buFont typeface="Georgia"/>
              <a:buNone/>
            </a:pPr>
            <a:r>
              <a:rPr lang="en-US" sz="135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Chemical profile → sensory territory → consumer language → commercial strategy. Each layer is connected. Moving a product team from the first to the fourth is the work. That movement is what changes purchasing decisions, training quality, and portfolio logic.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0"/>
          <p:cNvSpPr/>
          <p:nvPr/>
        </p:nvSpPr>
        <p:spPr>
          <a:xfrm>
            <a:off x="502920" y="3785616"/>
            <a:ext cx="45720" cy="32918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10"/>
          <p:cNvSpPr txBox="1"/>
          <p:nvPr/>
        </p:nvSpPr>
        <p:spPr>
          <a:xfrm>
            <a:off x="685800" y="3730752"/>
            <a:ext cx="795528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500"/>
              <a:buFont typeface="Georgia"/>
              <a:buNone/>
            </a:pPr>
            <a:r>
              <a:rPr lang="en-US" sz="150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The interpretation is not separable from the framework.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0"/>
          <p:cNvSpPr txBox="1"/>
          <p:nvPr/>
        </p:nvSpPr>
        <p:spPr>
          <a:xfrm>
            <a:off x="685800" y="4032504"/>
            <a:ext cx="7955280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350"/>
              <a:buFont typeface="Georgia"/>
              <a:buNone/>
            </a:pPr>
            <a:r>
              <a:rPr lang="en-US" sz="1350" b="0" i="0" u="none" strike="noStrike" cap="none" dirty="0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What your map reveals, which clusters matter for your market, what the gaps mean for your next cultivation cycle, that judgment cannot be extracted from a database. It is built through the analysis. That is what working with Green Gage's provides.</a:t>
            </a:r>
            <a:endParaRPr sz="13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0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10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7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0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1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WORKING TOGETHER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1"/>
          <p:cNvSpPr txBox="1"/>
          <p:nvPr/>
        </p:nvSpPr>
        <p:spPr>
          <a:xfrm>
            <a:off x="502920" y="658368"/>
            <a:ext cx="813816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400"/>
              <a:buFont typeface="Georgia"/>
              <a:buNone/>
            </a:pPr>
            <a:r>
              <a:rPr lang="en-US" sz="34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Two ways to engage.</a:t>
            </a:r>
            <a:endParaRPr sz="3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1"/>
          <p:cNvSpPr/>
          <p:nvPr/>
        </p:nvSpPr>
        <p:spPr>
          <a:xfrm>
            <a:off x="502920" y="1508760"/>
            <a:ext cx="3794760" cy="2834640"/>
          </a:xfrm>
          <a:prstGeom prst="rect">
            <a:avLst/>
          </a:prstGeom>
          <a:solidFill>
            <a:srgbClr val="1A2E1A"/>
          </a:solidFill>
          <a:ln w="12700" cap="flat" cmpd="sng">
            <a:solidFill>
              <a:srgbClr val="1A2E1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1"/>
          <p:cNvSpPr/>
          <p:nvPr/>
        </p:nvSpPr>
        <p:spPr>
          <a:xfrm>
            <a:off x="502920" y="1508760"/>
            <a:ext cx="3794760" cy="64008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1"/>
          <p:cNvSpPr txBox="1"/>
          <p:nvPr/>
        </p:nvSpPr>
        <p:spPr>
          <a:xfrm>
            <a:off x="704088" y="1691640"/>
            <a:ext cx="3392424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2200"/>
              <a:buFont typeface="Georgia"/>
              <a:buNone/>
            </a:pPr>
            <a:r>
              <a:rPr lang="en-US" sz="22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Portfolio Audit</a:t>
            </a:r>
            <a:endParaRPr sz="2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1"/>
          <p:cNvSpPr txBox="1"/>
          <p:nvPr/>
        </p:nvSpPr>
        <p:spPr>
          <a:xfrm>
            <a:off x="704088" y="2167128"/>
            <a:ext cx="3392424" cy="21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000"/>
              <a:buFont typeface="Inter"/>
              <a:buNone/>
            </a:pPr>
            <a:r>
              <a:rPr lang="en-US" sz="1000" b="0" i="0" u="none" strike="noStrike" cap="none">
                <a:solidFill>
                  <a:srgbClr val="7A9E7E"/>
                </a:solidFill>
                <a:latin typeface="Inter"/>
                <a:ea typeface="Inter"/>
                <a:cs typeface="Inter"/>
                <a:sym typeface="Inter"/>
              </a:rPr>
              <a:t>Entry point · Fixed scope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1"/>
          <p:cNvSpPr txBox="1"/>
          <p:nvPr/>
        </p:nvSpPr>
        <p:spPr>
          <a:xfrm>
            <a:off x="667512" y="2496312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1"/>
          <p:cNvSpPr txBox="1"/>
          <p:nvPr/>
        </p:nvSpPr>
        <p:spPr>
          <a:xfrm>
            <a:off x="832104" y="2496312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Terpene profile clustering of your portfolio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1"/>
          <p:cNvSpPr txBox="1"/>
          <p:nvPr/>
        </p:nvSpPr>
        <p:spPr>
          <a:xfrm>
            <a:off x="667512" y="2825496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1"/>
          <p:cNvSpPr txBox="1"/>
          <p:nvPr/>
        </p:nvSpPr>
        <p:spPr>
          <a:xfrm>
            <a:off x="832104" y="2825496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Cluster map: where each strain sits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1"/>
          <p:cNvSpPr txBox="1"/>
          <p:nvPr/>
        </p:nvSpPr>
        <p:spPr>
          <a:xfrm>
            <a:off x="667512" y="3154680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1"/>
          <p:cNvSpPr txBox="1"/>
          <p:nvPr/>
        </p:nvSpPr>
        <p:spPr>
          <a:xfrm>
            <a:off x="832104" y="3154680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Redundancy and gap analysis by cluster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1"/>
          <p:cNvSpPr txBox="1"/>
          <p:nvPr/>
        </p:nvSpPr>
        <p:spPr>
          <a:xfrm>
            <a:off x="667512" y="3483864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1"/>
          <p:cNvSpPr txBox="1"/>
          <p:nvPr/>
        </p:nvSpPr>
        <p:spPr>
          <a:xfrm>
            <a:off x="832104" y="3483864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Brand positioning by aroma cluster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1"/>
          <p:cNvSpPr txBox="1"/>
          <p:nvPr/>
        </p:nvSpPr>
        <p:spPr>
          <a:xfrm>
            <a:off x="667512" y="3813048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1"/>
          <p:cNvSpPr txBox="1"/>
          <p:nvPr/>
        </p:nvSpPr>
        <p:spPr>
          <a:xfrm>
            <a:off x="832104" y="3813048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Written findings and recommendations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1"/>
          <p:cNvSpPr/>
          <p:nvPr/>
        </p:nvSpPr>
        <p:spPr>
          <a:xfrm>
            <a:off x="4526280" y="1508760"/>
            <a:ext cx="3794760" cy="2834640"/>
          </a:xfrm>
          <a:prstGeom prst="rect">
            <a:avLst/>
          </a:prstGeom>
          <a:solidFill>
            <a:srgbClr val="E8E3DA"/>
          </a:solidFill>
          <a:ln w="1905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1"/>
          <p:cNvSpPr/>
          <p:nvPr/>
        </p:nvSpPr>
        <p:spPr>
          <a:xfrm>
            <a:off x="4526280" y="1508760"/>
            <a:ext cx="3794760" cy="64008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1"/>
          <p:cNvSpPr txBox="1"/>
          <p:nvPr/>
        </p:nvSpPr>
        <p:spPr>
          <a:xfrm>
            <a:off x="4727448" y="1691640"/>
            <a:ext cx="3392424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2200"/>
              <a:buFont typeface="Georgia"/>
              <a:buNone/>
            </a:pPr>
            <a:r>
              <a:rPr lang="en-US" sz="22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Advisory Retainer</a:t>
            </a:r>
            <a:endParaRPr sz="2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1"/>
          <p:cNvSpPr txBox="1"/>
          <p:nvPr/>
        </p:nvSpPr>
        <p:spPr>
          <a:xfrm>
            <a:off x="4727448" y="2167128"/>
            <a:ext cx="3392424" cy="219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000"/>
              <a:buFont typeface="Inter"/>
              <a:buNone/>
            </a:pPr>
            <a:r>
              <a:rPr lang="en-US" sz="1000" b="0" i="0" u="none" strike="noStrike" cap="none">
                <a:solidFill>
                  <a:srgbClr val="5A5A52"/>
                </a:solidFill>
                <a:latin typeface="Inter"/>
                <a:ea typeface="Inter"/>
                <a:cs typeface="Inter"/>
                <a:sym typeface="Inter"/>
              </a:rPr>
              <a:t>Ongoing · Following an audit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1"/>
          <p:cNvSpPr txBox="1"/>
          <p:nvPr/>
        </p:nvSpPr>
        <p:spPr>
          <a:xfrm>
            <a:off x="4690872" y="2496312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1"/>
          <p:cNvSpPr txBox="1"/>
          <p:nvPr/>
        </p:nvSpPr>
        <p:spPr>
          <a:xfrm>
            <a:off x="4855464" y="2496312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Ongoing cluster monitoring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1"/>
          <p:cNvSpPr txBox="1"/>
          <p:nvPr/>
        </p:nvSpPr>
        <p:spPr>
          <a:xfrm>
            <a:off x="4690872" y="2825496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11"/>
          <p:cNvSpPr txBox="1"/>
          <p:nvPr/>
        </p:nvSpPr>
        <p:spPr>
          <a:xfrm>
            <a:off x="4855464" y="2825496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New strain evaluation against your map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1"/>
          <p:cNvSpPr txBox="1"/>
          <p:nvPr/>
        </p:nvSpPr>
        <p:spPr>
          <a:xfrm>
            <a:off x="4690872" y="3154680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11"/>
          <p:cNvSpPr txBox="1"/>
          <p:nvPr/>
        </p:nvSpPr>
        <p:spPr>
          <a:xfrm>
            <a:off x="4855464" y="3154680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Standing access for product questions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1"/>
          <p:cNvSpPr txBox="1"/>
          <p:nvPr/>
        </p:nvSpPr>
        <p:spPr>
          <a:xfrm>
            <a:off x="4690872" y="3483864"/>
            <a:ext cx="164592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–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1"/>
          <p:cNvSpPr txBox="1"/>
          <p:nvPr/>
        </p:nvSpPr>
        <p:spPr>
          <a:xfrm>
            <a:off x="4855464" y="3483864"/>
            <a:ext cx="333756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A5A52"/>
              </a:buClr>
              <a:buSzPts val="1100"/>
              <a:buFont typeface="Georgia"/>
              <a:buNone/>
            </a:pPr>
            <a:r>
              <a:rPr lang="en-US" sz="1100" b="0" i="0" u="none" strike="noStrike" cap="none">
                <a:solidFill>
                  <a:srgbClr val="5A5A52"/>
                </a:solidFill>
                <a:latin typeface="Georgia"/>
                <a:ea typeface="Georgia"/>
                <a:cs typeface="Georgia"/>
                <a:sym typeface="Georgia"/>
              </a:rPr>
              <a:t>Periodic review as your range evolves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1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1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8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1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DE4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2"/>
          <p:cNvSpPr txBox="1"/>
          <p:nvPr/>
        </p:nvSpPr>
        <p:spPr>
          <a:xfrm>
            <a:off x="502920" y="502920"/>
            <a:ext cx="3657600" cy="201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800"/>
              <a:buFont typeface="Inter"/>
              <a:buNone/>
            </a:pPr>
            <a:r>
              <a:rPr lang="en-US" sz="800" b="1" i="0" u="none" strike="noStrike" cap="none">
                <a:solidFill>
                  <a:srgbClr val="C9A84C"/>
                </a:solidFill>
                <a:latin typeface="Inter"/>
                <a:ea typeface="Inter"/>
                <a:cs typeface="Inter"/>
                <a:sym typeface="Inter"/>
              </a:rPr>
              <a:t>FOR LICENSED PRODUCERS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12"/>
          <p:cNvSpPr txBox="1"/>
          <p:nvPr/>
        </p:nvSpPr>
        <p:spPr>
          <a:xfrm>
            <a:off x="502920" y="658368"/>
            <a:ext cx="813816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2E1A"/>
              </a:buClr>
              <a:buSzPts val="3400"/>
              <a:buFont typeface="Georgia"/>
              <a:buNone/>
            </a:pPr>
            <a:r>
              <a:rPr lang="en-US" sz="3400" b="0" i="0" u="none" strike="noStrike" cap="none">
                <a:solidFill>
                  <a:srgbClr val="1A2E1A"/>
                </a:solidFill>
                <a:latin typeface="Georgia"/>
                <a:ea typeface="Georgia"/>
                <a:cs typeface="Georgia"/>
                <a:sym typeface="Georgia"/>
              </a:rPr>
              <a:t>The question changes.</a:t>
            </a:r>
            <a:endParaRPr sz="3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2"/>
          <p:cNvSpPr txBox="1"/>
          <p:nvPr/>
        </p:nvSpPr>
        <p:spPr>
          <a:xfrm>
            <a:off x="502920" y="1536192"/>
            <a:ext cx="356616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0A898"/>
              </a:buClr>
              <a:buSzPts val="1400"/>
              <a:buFont typeface="Georgia"/>
              <a:buNone/>
            </a:pPr>
            <a:r>
              <a:rPr lang="en-US" sz="1400" b="0" i="0" u="none" strike="sngStrike" cap="none">
                <a:solidFill>
                  <a:srgbClr val="B0A898"/>
                </a:solidFill>
                <a:latin typeface="Georgia"/>
                <a:ea typeface="Georgia"/>
                <a:cs typeface="Georgia"/>
                <a:sym typeface="Georgia"/>
              </a:rPr>
              <a:t>"What should we grow next?"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2"/>
          <p:cNvSpPr txBox="1"/>
          <p:nvPr/>
        </p:nvSpPr>
        <p:spPr>
          <a:xfrm>
            <a:off x="4206240" y="1536192"/>
            <a:ext cx="4572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800"/>
              <a:buFont typeface="Georgia"/>
              <a:buNone/>
            </a:pPr>
            <a:r>
              <a:rPr lang="en-US" sz="18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→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2"/>
          <p:cNvSpPr txBox="1"/>
          <p:nvPr/>
        </p:nvSpPr>
        <p:spPr>
          <a:xfrm>
            <a:off x="4754880" y="1536192"/>
            <a:ext cx="38862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400"/>
              <a:buFont typeface="Georgia"/>
              <a:buNone/>
            </a:pPr>
            <a:r>
              <a:rPr lang="en-US" sz="140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"Which clusters are undersupplied in our range?"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2"/>
          <p:cNvSpPr/>
          <p:nvPr/>
        </p:nvSpPr>
        <p:spPr>
          <a:xfrm>
            <a:off x="502920" y="2194560"/>
            <a:ext cx="8138160" cy="4572"/>
          </a:xfrm>
          <a:prstGeom prst="rect">
            <a:avLst/>
          </a:prstGeom>
          <a:solidFill>
            <a:srgbClr val="E4E3DC"/>
          </a:solidFill>
          <a:ln w="12700" cap="flat" cmpd="sng">
            <a:solidFill>
              <a:srgbClr val="E4E3D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2"/>
          <p:cNvSpPr txBox="1"/>
          <p:nvPr/>
        </p:nvSpPr>
        <p:spPr>
          <a:xfrm>
            <a:off x="502920" y="2633472"/>
            <a:ext cx="356616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0A898"/>
              </a:buClr>
              <a:buSzPts val="1400"/>
              <a:buFont typeface="Georgia"/>
              <a:buNone/>
            </a:pPr>
            <a:r>
              <a:rPr lang="en-US" sz="1400" b="0" i="0" u="none" strike="sngStrike" cap="none">
                <a:solidFill>
                  <a:srgbClr val="B0A898"/>
                </a:solidFill>
                <a:latin typeface="Georgia"/>
                <a:ea typeface="Georgia"/>
                <a:cs typeface="Georgia"/>
                <a:sym typeface="Georgia"/>
              </a:rPr>
              <a:t>"Do we have enough variety?"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12"/>
          <p:cNvSpPr txBox="1"/>
          <p:nvPr/>
        </p:nvSpPr>
        <p:spPr>
          <a:xfrm>
            <a:off x="4206240" y="2633472"/>
            <a:ext cx="4572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800"/>
              <a:buFont typeface="Georgia"/>
              <a:buNone/>
            </a:pPr>
            <a:r>
              <a:rPr lang="en-US" sz="18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→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2"/>
          <p:cNvSpPr txBox="1"/>
          <p:nvPr/>
        </p:nvSpPr>
        <p:spPr>
          <a:xfrm>
            <a:off x="4754880" y="2633472"/>
            <a:ext cx="38862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400"/>
              <a:buFont typeface="Georgia"/>
              <a:buNone/>
            </a:pPr>
            <a:r>
              <a:rPr lang="en-US" sz="140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"Where are we redundant, and where do we have nothing?"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2"/>
          <p:cNvSpPr/>
          <p:nvPr/>
        </p:nvSpPr>
        <p:spPr>
          <a:xfrm>
            <a:off x="502920" y="3291840"/>
            <a:ext cx="8138160" cy="4572"/>
          </a:xfrm>
          <a:prstGeom prst="rect">
            <a:avLst/>
          </a:prstGeom>
          <a:solidFill>
            <a:srgbClr val="E4E3DC"/>
          </a:solidFill>
          <a:ln w="12700" cap="flat" cmpd="sng">
            <a:solidFill>
              <a:srgbClr val="E4E3D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12"/>
          <p:cNvSpPr txBox="1"/>
          <p:nvPr/>
        </p:nvSpPr>
        <p:spPr>
          <a:xfrm>
            <a:off x="502920" y="3730752"/>
            <a:ext cx="356616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0A898"/>
              </a:buClr>
              <a:buSzPts val="1400"/>
              <a:buFont typeface="Georgia"/>
              <a:buNone/>
            </a:pPr>
            <a:r>
              <a:rPr lang="en-US" sz="1400" b="0" i="0" u="none" strike="sngStrike" cap="none">
                <a:solidFill>
                  <a:srgbClr val="B0A898"/>
                </a:solidFill>
                <a:latin typeface="Georgia"/>
                <a:ea typeface="Georgia"/>
                <a:cs typeface="Georgia"/>
                <a:sym typeface="Georgia"/>
              </a:rPr>
              <a:t>"Why aren't these strains selling?"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2"/>
          <p:cNvSpPr txBox="1"/>
          <p:nvPr/>
        </p:nvSpPr>
        <p:spPr>
          <a:xfrm>
            <a:off x="4206240" y="3730752"/>
            <a:ext cx="4572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C9A84C"/>
              </a:buClr>
              <a:buSzPts val="1800"/>
              <a:buFont typeface="Georgia"/>
              <a:buNone/>
            </a:pPr>
            <a:r>
              <a:rPr lang="en-US" sz="1800" b="0" i="0" u="none" strike="noStrike" cap="none">
                <a:solidFill>
                  <a:srgbClr val="C9A84C"/>
                </a:solidFill>
                <a:latin typeface="Georgia"/>
                <a:ea typeface="Georgia"/>
                <a:cs typeface="Georgia"/>
                <a:sym typeface="Georgia"/>
              </a:rPr>
              <a:t>→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2"/>
          <p:cNvSpPr txBox="1"/>
          <p:nvPr/>
        </p:nvSpPr>
        <p:spPr>
          <a:xfrm>
            <a:off x="4754880" y="3730752"/>
            <a:ext cx="3886200" cy="47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A1A18"/>
              </a:buClr>
              <a:buSzPts val="1400"/>
              <a:buFont typeface="Georgia"/>
              <a:buNone/>
            </a:pPr>
            <a:r>
              <a:rPr lang="en-US" sz="1400" b="0" i="0" u="none" strike="noStrike" cap="none">
                <a:solidFill>
                  <a:srgbClr val="1A1A18"/>
                </a:solidFill>
                <a:latin typeface="Georgia"/>
                <a:ea typeface="Georgia"/>
                <a:cs typeface="Georgia"/>
                <a:sym typeface="Georgia"/>
              </a:rPr>
              <a:t>"Which cluster does this strain occupy, and is that cluster saturated?"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2"/>
          <p:cNvSpPr/>
          <p:nvPr/>
        </p:nvSpPr>
        <p:spPr>
          <a:xfrm>
            <a:off x="502920" y="4850892"/>
            <a:ext cx="813816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2"/>
          <p:cNvSpPr txBox="1"/>
          <p:nvPr/>
        </p:nvSpPr>
        <p:spPr>
          <a:xfrm>
            <a:off x="8046720" y="4869180"/>
            <a:ext cx="59436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9 / 11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2"/>
          <p:cNvSpPr txBox="1"/>
          <p:nvPr/>
        </p:nvSpPr>
        <p:spPr>
          <a:xfrm>
            <a:off x="502920" y="4869180"/>
            <a:ext cx="2743200" cy="16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9A9A8E"/>
              </a:buClr>
              <a:buSzPts val="800"/>
              <a:buFont typeface="Inter"/>
              <a:buNone/>
            </a:pPr>
            <a:r>
              <a:rPr lang="en-US" sz="800" b="0" i="0" u="none" strike="noStrike" cap="none">
                <a:solidFill>
                  <a:srgbClr val="9A9A8E"/>
                </a:solidFill>
                <a:latin typeface="Inter"/>
                <a:ea typeface="Inter"/>
                <a:cs typeface="Inter"/>
                <a:sym typeface="Inter"/>
              </a:rPr>
              <a:t>Cannabis Aroma Intelligence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A2E1A"/>
          </a:solidFill>
          <a:ln w="12700" cap="flat" cmpd="sng">
            <a:solidFill>
              <a:srgbClr val="1A2E1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3"/>
          <p:cNvSpPr/>
          <p:nvPr/>
        </p:nvSpPr>
        <p:spPr>
          <a:xfrm>
            <a:off x="0" y="0"/>
            <a:ext cx="54864" cy="5143500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3"/>
          <p:cNvSpPr txBox="1"/>
          <p:nvPr/>
        </p:nvSpPr>
        <p:spPr>
          <a:xfrm>
            <a:off x="640080" y="1188720"/>
            <a:ext cx="640080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3800"/>
              <a:buFont typeface="Georgia"/>
              <a:buNone/>
            </a:pPr>
            <a:r>
              <a:rPr lang="en-US" sz="3800" b="0" i="0" u="none" strike="noStrike" cap="none">
                <a:solidFill>
                  <a:srgbClr val="F2EDE4"/>
                </a:solidFill>
                <a:latin typeface="Georgia"/>
                <a:ea typeface="Georgia"/>
                <a:cs typeface="Georgia"/>
                <a:sym typeface="Georgia"/>
              </a:rPr>
              <a:t>Start with a conversation.</a:t>
            </a:r>
            <a:endParaRPr sz="3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3"/>
          <p:cNvSpPr txBox="1"/>
          <p:nvPr/>
        </p:nvSpPr>
        <p:spPr>
          <a:xfrm>
            <a:off x="640080" y="2103120"/>
            <a:ext cx="64008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600"/>
              <a:buFont typeface="Georgia"/>
              <a:buNone/>
            </a:pPr>
            <a:r>
              <a:rPr lang="en-US" sz="1600" b="0" i="0" u="none" strike="noStrike" cap="none" dirty="0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Initial conversations are exploratory and without obligation.</a:t>
            </a: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600"/>
              <a:buFont typeface="Georgia"/>
              <a:buNone/>
            </a:pPr>
            <a:r>
              <a:rPr lang="en-US" sz="1600" b="0" i="0" u="none" strike="noStrike" cap="none" dirty="0">
                <a:solidFill>
                  <a:srgbClr val="7A9E7E"/>
                </a:solidFill>
                <a:latin typeface="Georgia"/>
                <a:ea typeface="Georgia"/>
                <a:cs typeface="Georgia"/>
                <a:sym typeface="Georgia"/>
              </a:rPr>
              <a:t>The audit scope is set to your portfolio; we can discuss what that looks like in 20 minutes.</a:t>
            </a: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3"/>
          <p:cNvSpPr/>
          <p:nvPr/>
        </p:nvSpPr>
        <p:spPr>
          <a:xfrm>
            <a:off x="640080" y="3246120"/>
            <a:ext cx="4572000" cy="9144"/>
          </a:xfrm>
          <a:prstGeom prst="rect">
            <a:avLst/>
          </a:prstGeom>
          <a:solidFill>
            <a:srgbClr val="C9A84C"/>
          </a:solidFill>
          <a:ln w="12700" cap="flat" cmpd="sng">
            <a:solidFill>
              <a:srgbClr val="C9A8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3"/>
          <p:cNvSpPr txBox="1"/>
          <p:nvPr/>
        </p:nvSpPr>
        <p:spPr>
          <a:xfrm>
            <a:off x="640080" y="3401568"/>
            <a:ext cx="45720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2EDE4"/>
              </a:buClr>
              <a:buSzPts val="1300"/>
              <a:buFont typeface="Inter"/>
              <a:buNone/>
            </a:pPr>
            <a:r>
              <a:rPr lang="en-US" sz="1300" b="0" i="0" u="none" strike="noStrike" cap="none">
                <a:solidFill>
                  <a:srgbClr val="F2EDE4"/>
                </a:solidFill>
                <a:latin typeface="Inter"/>
                <a:ea typeface="Inter"/>
                <a:cs typeface="Inter"/>
                <a:sym typeface="Inter"/>
              </a:rPr>
              <a:t>tgage.business@gmail.com  ·  greengages.org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3"/>
          <p:cNvSpPr txBox="1"/>
          <p:nvPr/>
        </p:nvSpPr>
        <p:spPr>
          <a:xfrm>
            <a:off x="640080" y="3749040"/>
            <a:ext cx="2743200" cy="237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A9E7E"/>
              </a:buClr>
              <a:buSzPts val="1100"/>
              <a:buFont typeface="Inter"/>
              <a:buNone/>
            </a:pPr>
            <a:r>
              <a:rPr lang="en-US" sz="1100" b="0" i="0" u="none" strike="noStrike" cap="none">
                <a:solidFill>
                  <a:srgbClr val="7A9E7E"/>
                </a:solidFill>
                <a:latin typeface="Inter"/>
                <a:ea typeface="Inter"/>
                <a:cs typeface="Inter"/>
                <a:sym typeface="Inter"/>
              </a:rPr>
              <a:t>Green Gage's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1382</Words>
  <Application>Microsoft Office PowerPoint</Application>
  <PresentationFormat>On-screen Show (16:9)</PresentationFormat>
  <Paragraphs>160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Georgia</vt:lpstr>
      <vt:lpstr>Inter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Thomas Gage</cp:lastModifiedBy>
  <cp:revision>1</cp:revision>
  <dcterms:modified xsi:type="dcterms:W3CDTF">2026-09-11T00:40:24Z</dcterms:modified>
</cp:coreProperties>
</file>